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60" r:id="rId4"/>
    <p:sldId id="259" r:id="rId5"/>
  </p:sldIdLst>
  <p:sldSz cx="9326563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EE4"/>
    <a:srgbClr val="1F7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/>
    <p:restoredTop sz="94696"/>
  </p:normalViewPr>
  <p:slideViewPr>
    <p:cSldViewPr snapToGrid="0" snapToObjects="1">
      <p:cViewPr>
        <p:scale>
          <a:sx n="85" d="100"/>
          <a:sy n="85" d="100"/>
        </p:scale>
        <p:origin x="1056" y="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492" y="1047539"/>
            <a:ext cx="7927579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21" y="3361902"/>
            <a:ext cx="6994922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7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8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4322" y="340783"/>
            <a:ext cx="2011040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1202" y="340783"/>
            <a:ext cx="5916538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4" y="1595757"/>
            <a:ext cx="8044161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344" y="4283500"/>
            <a:ext cx="8044161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7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201" y="1703917"/>
            <a:ext cx="3963789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573" y="1703917"/>
            <a:ext cx="3963789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416" y="340785"/>
            <a:ext cx="8044161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417" y="1569085"/>
            <a:ext cx="3945573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417" y="2338070"/>
            <a:ext cx="3945573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573" y="1569085"/>
            <a:ext cx="3965004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573" y="2338070"/>
            <a:ext cx="3965004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5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416" y="426720"/>
            <a:ext cx="3008059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5004" y="921598"/>
            <a:ext cx="4721573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416" y="1920240"/>
            <a:ext cx="3008059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416" y="426720"/>
            <a:ext cx="3008059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65004" y="921598"/>
            <a:ext cx="4721573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416" y="1920240"/>
            <a:ext cx="3008059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201" y="340785"/>
            <a:ext cx="8044161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201" y="1703917"/>
            <a:ext cx="8044161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01" y="5932595"/>
            <a:ext cx="2098477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7EC9E-FEAC-9F47-9BC4-F1EC3BDA6BF1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9424" y="5932595"/>
            <a:ext cx="3147715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6885" y="5932595"/>
            <a:ext cx="2098477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2AD11-4D4F-7541-BADE-DCD9F269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2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3CA7E3CD-1478-A947-A24A-775743FA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608" y="963720"/>
            <a:ext cx="8439665" cy="5208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DF853-F307-524B-85AB-30E686C8CDA1}"/>
              </a:ext>
            </a:extLst>
          </p:cNvPr>
          <p:cNvSpPr txBox="1"/>
          <p:nvPr/>
        </p:nvSpPr>
        <p:spPr>
          <a:xfrm>
            <a:off x="-1019833" y="308762"/>
            <a:ext cx="913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Divvy Member &amp; Casual Rider Trip Start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082C-3E80-4943-B469-A6E5CB7B6E1D}"/>
              </a:ext>
            </a:extLst>
          </p:cNvPr>
          <p:cNvSpPr txBox="1"/>
          <p:nvPr/>
        </p:nvSpPr>
        <p:spPr>
          <a:xfrm>
            <a:off x="-1019833" y="625165"/>
            <a:ext cx="9138886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dirty="0"/>
              <a:t>Member rides peak more significantly during “rush hour” between 3 to 7 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27B63-FE96-1D48-9623-06AC7B27644A}"/>
              </a:ext>
            </a:extLst>
          </p:cNvPr>
          <p:cNvSpPr txBox="1"/>
          <p:nvPr/>
        </p:nvSpPr>
        <p:spPr>
          <a:xfrm>
            <a:off x="239333" y="6172199"/>
            <a:ext cx="7785463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9" dirty="0"/>
              <a:t>Ride Start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237A9-E5FB-974D-A922-21C6F76A123B}"/>
              </a:ext>
            </a:extLst>
          </p:cNvPr>
          <p:cNvSpPr txBox="1"/>
          <p:nvPr/>
        </p:nvSpPr>
        <p:spPr>
          <a:xfrm>
            <a:off x="-949410" y="3044739"/>
            <a:ext cx="913263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dirty="0"/>
              <a:t>Number of Rides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FA2D8C-A8E2-8641-A798-C62F5C96DDA5}"/>
              </a:ext>
            </a:extLst>
          </p:cNvPr>
          <p:cNvCxnSpPr>
            <a:cxnSpLocks/>
          </p:cNvCxnSpPr>
          <p:nvPr/>
        </p:nvCxnSpPr>
        <p:spPr>
          <a:xfrm>
            <a:off x="3496338" y="521358"/>
            <a:ext cx="4622721" cy="0"/>
          </a:xfrm>
          <a:prstGeom prst="line">
            <a:avLst/>
          </a:prstGeom>
          <a:ln w="3810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2E01D-216A-8748-9A9E-FD607441CDBE}"/>
              </a:ext>
            </a:extLst>
          </p:cNvPr>
          <p:cNvCxnSpPr>
            <a:cxnSpLocks/>
          </p:cNvCxnSpPr>
          <p:nvPr/>
        </p:nvCxnSpPr>
        <p:spPr>
          <a:xfrm flipH="1">
            <a:off x="4663281" y="787698"/>
            <a:ext cx="3455772" cy="0"/>
          </a:xfrm>
          <a:prstGeom prst="line">
            <a:avLst/>
          </a:prstGeom>
          <a:ln w="28575">
            <a:solidFill>
              <a:srgbClr val="A6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103CE9-76B4-F447-8A17-5B64747FAFD4}"/>
              </a:ext>
            </a:extLst>
          </p:cNvPr>
          <p:cNvSpPr txBox="1"/>
          <p:nvPr/>
        </p:nvSpPr>
        <p:spPr>
          <a:xfrm>
            <a:off x="7112390" y="4215539"/>
            <a:ext cx="636713" cy="246221"/>
          </a:xfrm>
          <a:prstGeom prst="rect">
            <a:avLst/>
          </a:prstGeom>
          <a:noFill/>
          <a:ln w="12700">
            <a:solidFill>
              <a:srgbClr val="1F78B4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1F78B4"/>
                </a:solidFill>
              </a:rPr>
              <a:t>Member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F493D8-6F98-6643-A20A-A91015C27105}"/>
              </a:ext>
            </a:extLst>
          </p:cNvPr>
          <p:cNvCxnSpPr>
            <a:cxnSpLocks/>
          </p:cNvCxnSpPr>
          <p:nvPr/>
        </p:nvCxnSpPr>
        <p:spPr>
          <a:xfrm flipH="1">
            <a:off x="7023304" y="4332650"/>
            <a:ext cx="89080" cy="414730"/>
          </a:xfrm>
          <a:prstGeom prst="line">
            <a:avLst/>
          </a:prstGeom>
          <a:ln w="1270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7F4D86-E67B-8741-98B8-12719D48F2DE}"/>
              </a:ext>
            </a:extLst>
          </p:cNvPr>
          <p:cNvSpPr txBox="1"/>
          <p:nvPr/>
        </p:nvSpPr>
        <p:spPr>
          <a:xfrm>
            <a:off x="7283803" y="4511328"/>
            <a:ext cx="824265" cy="246221"/>
          </a:xfrm>
          <a:prstGeom prst="rect">
            <a:avLst/>
          </a:prstGeom>
          <a:noFill/>
          <a:ln w="12700">
            <a:solidFill>
              <a:srgbClr val="A6CEE4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A6CEE4"/>
                </a:solidFill>
              </a:rPr>
              <a:t>Casual Rider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9449C6-94D0-7F43-A9D0-B8F43FCD0B5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154929" y="4634433"/>
            <a:ext cx="128868" cy="473688"/>
          </a:xfrm>
          <a:prstGeom prst="line">
            <a:avLst/>
          </a:prstGeom>
          <a:ln w="12700">
            <a:solidFill>
              <a:srgbClr val="A6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ADB0BC-C347-494F-BBC1-59B9B191BD3C}"/>
              </a:ext>
            </a:extLst>
          </p:cNvPr>
          <p:cNvGrpSpPr/>
          <p:nvPr/>
        </p:nvGrpSpPr>
        <p:grpSpPr>
          <a:xfrm>
            <a:off x="5011630" y="1172235"/>
            <a:ext cx="1379543" cy="209006"/>
            <a:chOff x="6444343" y="1262743"/>
            <a:chExt cx="1628503" cy="20900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ECB8CE5-B45E-C346-9508-B06FF815E6C3}"/>
                </a:ext>
              </a:extLst>
            </p:cNvPr>
            <p:cNvCxnSpPr/>
            <p:nvPr/>
          </p:nvCxnSpPr>
          <p:spPr>
            <a:xfrm>
              <a:off x="6444343" y="1262743"/>
              <a:ext cx="0" cy="20900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EA1EACE-1DF8-EC4D-8768-2E16E02C672C}"/>
                </a:ext>
              </a:extLst>
            </p:cNvPr>
            <p:cNvCxnSpPr/>
            <p:nvPr/>
          </p:nvCxnSpPr>
          <p:spPr>
            <a:xfrm>
              <a:off x="6444343" y="1262743"/>
              <a:ext cx="1628503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B8AED3-DA08-254A-A29A-286B8F5E0981}"/>
                </a:ext>
              </a:extLst>
            </p:cNvPr>
            <p:cNvCxnSpPr/>
            <p:nvPr/>
          </p:nvCxnSpPr>
          <p:spPr>
            <a:xfrm>
              <a:off x="8072846" y="1262743"/>
              <a:ext cx="0" cy="20900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6242629-75A3-1040-9832-38D564155C3F}"/>
              </a:ext>
            </a:extLst>
          </p:cNvPr>
          <p:cNvSpPr txBox="1"/>
          <p:nvPr/>
        </p:nvSpPr>
        <p:spPr>
          <a:xfrm>
            <a:off x="5235495" y="926051"/>
            <a:ext cx="9318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2"/>
                </a:solidFill>
              </a:rPr>
              <a:t>Rush Hour</a:t>
            </a:r>
          </a:p>
        </p:txBody>
      </p:sp>
    </p:spTree>
    <p:extLst>
      <p:ext uri="{BB962C8B-B14F-4D97-AF65-F5344CB8AC3E}">
        <p14:creationId xmlns:p14="http://schemas.microsoft.com/office/powerpoint/2010/main" val="249693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3CA7E3CD-1478-A947-A24A-775743FA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608" y="963720"/>
            <a:ext cx="8439665" cy="5208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DF853-F307-524B-85AB-30E686C8CDA1}"/>
              </a:ext>
            </a:extLst>
          </p:cNvPr>
          <p:cNvSpPr txBox="1"/>
          <p:nvPr/>
        </p:nvSpPr>
        <p:spPr>
          <a:xfrm>
            <a:off x="-1019833" y="308762"/>
            <a:ext cx="913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Divvy Member &amp; Casual User Ride Start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082C-3E80-4943-B469-A6E5CB7B6E1D}"/>
              </a:ext>
            </a:extLst>
          </p:cNvPr>
          <p:cNvSpPr txBox="1"/>
          <p:nvPr/>
        </p:nvSpPr>
        <p:spPr>
          <a:xfrm>
            <a:off x="-1019833" y="625165"/>
            <a:ext cx="9138886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dirty="0"/>
              <a:t>Member rides peak more significantly during “rush hour” between 3 to 7 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27B63-FE96-1D48-9623-06AC7B27644A}"/>
              </a:ext>
            </a:extLst>
          </p:cNvPr>
          <p:cNvSpPr txBox="1"/>
          <p:nvPr/>
        </p:nvSpPr>
        <p:spPr>
          <a:xfrm>
            <a:off x="239333" y="6172199"/>
            <a:ext cx="7794171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9" dirty="0"/>
              <a:t>Ride Start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237A9-E5FB-974D-A922-21C6F76A123B}"/>
              </a:ext>
            </a:extLst>
          </p:cNvPr>
          <p:cNvSpPr txBox="1"/>
          <p:nvPr/>
        </p:nvSpPr>
        <p:spPr>
          <a:xfrm>
            <a:off x="-949410" y="3044739"/>
            <a:ext cx="913263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dirty="0"/>
              <a:t>Number of Rides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FA2D8C-A8E2-8641-A798-C62F5C96DDA5}"/>
              </a:ext>
            </a:extLst>
          </p:cNvPr>
          <p:cNvCxnSpPr>
            <a:cxnSpLocks/>
          </p:cNvCxnSpPr>
          <p:nvPr/>
        </p:nvCxnSpPr>
        <p:spPr>
          <a:xfrm>
            <a:off x="3496338" y="521358"/>
            <a:ext cx="4622721" cy="0"/>
          </a:xfrm>
          <a:prstGeom prst="line">
            <a:avLst/>
          </a:prstGeom>
          <a:ln w="3810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2E01D-216A-8748-9A9E-FD607441CDBE}"/>
              </a:ext>
            </a:extLst>
          </p:cNvPr>
          <p:cNvCxnSpPr>
            <a:cxnSpLocks/>
          </p:cNvCxnSpPr>
          <p:nvPr/>
        </p:nvCxnSpPr>
        <p:spPr>
          <a:xfrm flipH="1">
            <a:off x="4663281" y="787698"/>
            <a:ext cx="3455772" cy="0"/>
          </a:xfrm>
          <a:prstGeom prst="line">
            <a:avLst/>
          </a:prstGeom>
          <a:ln w="28575">
            <a:solidFill>
              <a:srgbClr val="A6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103CE9-76B4-F447-8A17-5B64747FAFD4}"/>
              </a:ext>
            </a:extLst>
          </p:cNvPr>
          <p:cNvSpPr txBox="1"/>
          <p:nvPr/>
        </p:nvSpPr>
        <p:spPr>
          <a:xfrm>
            <a:off x="7112390" y="4215539"/>
            <a:ext cx="636713" cy="246221"/>
          </a:xfrm>
          <a:prstGeom prst="rect">
            <a:avLst/>
          </a:prstGeom>
          <a:noFill/>
          <a:ln w="12700">
            <a:solidFill>
              <a:srgbClr val="1F78B4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1F78B4"/>
                </a:solidFill>
              </a:rPr>
              <a:t>Member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F493D8-6F98-6643-A20A-A91015C27105}"/>
              </a:ext>
            </a:extLst>
          </p:cNvPr>
          <p:cNvCxnSpPr>
            <a:cxnSpLocks/>
          </p:cNvCxnSpPr>
          <p:nvPr/>
        </p:nvCxnSpPr>
        <p:spPr>
          <a:xfrm flipH="1">
            <a:off x="7023304" y="4332650"/>
            <a:ext cx="89080" cy="414730"/>
          </a:xfrm>
          <a:prstGeom prst="line">
            <a:avLst/>
          </a:prstGeom>
          <a:ln w="1270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7F4D86-E67B-8741-98B8-12719D48F2DE}"/>
              </a:ext>
            </a:extLst>
          </p:cNvPr>
          <p:cNvSpPr txBox="1"/>
          <p:nvPr/>
        </p:nvSpPr>
        <p:spPr>
          <a:xfrm>
            <a:off x="7283803" y="4511328"/>
            <a:ext cx="790601" cy="246221"/>
          </a:xfrm>
          <a:prstGeom prst="rect">
            <a:avLst/>
          </a:prstGeom>
          <a:noFill/>
          <a:ln w="12700">
            <a:solidFill>
              <a:srgbClr val="A6CEE4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A6CEE4"/>
                </a:solidFill>
              </a:rPr>
              <a:t>Casual User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9449C6-94D0-7F43-A9D0-B8F43FCD0B5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154929" y="4634433"/>
            <a:ext cx="128868" cy="473688"/>
          </a:xfrm>
          <a:prstGeom prst="line">
            <a:avLst/>
          </a:prstGeom>
          <a:ln w="12700">
            <a:solidFill>
              <a:srgbClr val="A6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242629-75A3-1040-9832-38D564155C3F}"/>
              </a:ext>
            </a:extLst>
          </p:cNvPr>
          <p:cNvSpPr txBox="1"/>
          <p:nvPr/>
        </p:nvSpPr>
        <p:spPr>
          <a:xfrm>
            <a:off x="5152502" y="994497"/>
            <a:ext cx="9318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2"/>
                </a:solidFill>
              </a:rPr>
              <a:t>Rush Hour</a:t>
            </a: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1CC9C2E3-11E5-A94C-A7BD-D7CDF7D3D307}"/>
              </a:ext>
            </a:extLst>
          </p:cNvPr>
          <p:cNvSpPr/>
          <p:nvPr/>
        </p:nvSpPr>
        <p:spPr>
          <a:xfrm>
            <a:off x="5024042" y="1031813"/>
            <a:ext cx="1188720" cy="4642469"/>
          </a:xfrm>
          <a:prstGeom prst="round2SameRect">
            <a:avLst/>
          </a:prstGeom>
          <a:solidFill>
            <a:schemeClr val="accent2">
              <a:alpha val="26000"/>
            </a:schemeClr>
          </a:solidFill>
          <a:ln>
            <a:solidFill>
              <a:schemeClr val="accent2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2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5F90A-72A5-B74C-A33C-E7F59556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4" y="884679"/>
            <a:ext cx="8439665" cy="5208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DF853-F307-524B-85AB-30E686C8CDA1}"/>
              </a:ext>
            </a:extLst>
          </p:cNvPr>
          <p:cNvSpPr txBox="1"/>
          <p:nvPr/>
        </p:nvSpPr>
        <p:spPr>
          <a:xfrm>
            <a:off x="66894" y="229715"/>
            <a:ext cx="913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Divvy Member &amp; Casual User Ride Start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082C-3E80-4943-B469-A6E5CB7B6E1D}"/>
              </a:ext>
            </a:extLst>
          </p:cNvPr>
          <p:cNvSpPr txBox="1"/>
          <p:nvPr/>
        </p:nvSpPr>
        <p:spPr>
          <a:xfrm>
            <a:off x="66894" y="546118"/>
            <a:ext cx="9138886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dirty="0"/>
              <a:t>Rush hour surge pricing will incentivize Casual Users to purchase memberships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27B63-FE96-1D48-9623-06AC7B27644A}"/>
              </a:ext>
            </a:extLst>
          </p:cNvPr>
          <p:cNvSpPr txBox="1"/>
          <p:nvPr/>
        </p:nvSpPr>
        <p:spPr>
          <a:xfrm>
            <a:off x="1326060" y="6093152"/>
            <a:ext cx="7794171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9" dirty="0"/>
              <a:t>Ride Start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237A9-E5FB-974D-A922-21C6F76A123B}"/>
              </a:ext>
            </a:extLst>
          </p:cNvPr>
          <p:cNvSpPr txBox="1"/>
          <p:nvPr/>
        </p:nvSpPr>
        <p:spPr>
          <a:xfrm>
            <a:off x="0" y="2965692"/>
            <a:ext cx="913263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9" dirty="0"/>
              <a:t>Number of Rides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FA2D8C-A8E2-8641-A798-C62F5C96DDA5}"/>
              </a:ext>
            </a:extLst>
          </p:cNvPr>
          <p:cNvCxnSpPr>
            <a:cxnSpLocks/>
          </p:cNvCxnSpPr>
          <p:nvPr/>
        </p:nvCxnSpPr>
        <p:spPr>
          <a:xfrm>
            <a:off x="4583065" y="442311"/>
            <a:ext cx="4622721" cy="0"/>
          </a:xfrm>
          <a:prstGeom prst="line">
            <a:avLst/>
          </a:prstGeom>
          <a:ln w="3810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2E01D-216A-8748-9A9E-FD607441CDBE}"/>
              </a:ext>
            </a:extLst>
          </p:cNvPr>
          <p:cNvCxnSpPr>
            <a:cxnSpLocks/>
          </p:cNvCxnSpPr>
          <p:nvPr/>
        </p:nvCxnSpPr>
        <p:spPr>
          <a:xfrm flipH="1">
            <a:off x="5898239" y="708651"/>
            <a:ext cx="3307547" cy="0"/>
          </a:xfrm>
          <a:prstGeom prst="line">
            <a:avLst/>
          </a:prstGeom>
          <a:ln w="28575">
            <a:solidFill>
              <a:srgbClr val="A6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103CE9-76B4-F447-8A17-5B64747FAFD4}"/>
              </a:ext>
            </a:extLst>
          </p:cNvPr>
          <p:cNvSpPr txBox="1"/>
          <p:nvPr/>
        </p:nvSpPr>
        <p:spPr>
          <a:xfrm>
            <a:off x="2002960" y="4924574"/>
            <a:ext cx="754012" cy="261610"/>
          </a:xfrm>
          <a:prstGeom prst="rect">
            <a:avLst/>
          </a:prstGeom>
          <a:noFill/>
          <a:ln w="19050">
            <a:solidFill>
              <a:srgbClr val="1F78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F78B4"/>
                </a:solidFill>
              </a:rPr>
              <a:t>Member</a:t>
            </a:r>
            <a:endParaRPr lang="en-US" sz="1000" b="1" dirty="0">
              <a:solidFill>
                <a:srgbClr val="1F78B4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F493D8-6F98-6643-A20A-A91015C271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873638" y="5055385"/>
            <a:ext cx="129322" cy="256285"/>
          </a:xfrm>
          <a:prstGeom prst="line">
            <a:avLst/>
          </a:prstGeom>
          <a:ln w="19050">
            <a:solidFill>
              <a:srgbClr val="1F78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7F4D86-E67B-8741-98B8-12719D48F2DE}"/>
              </a:ext>
            </a:extLst>
          </p:cNvPr>
          <p:cNvSpPr txBox="1"/>
          <p:nvPr/>
        </p:nvSpPr>
        <p:spPr>
          <a:xfrm>
            <a:off x="1892520" y="4557412"/>
            <a:ext cx="928460" cy="276999"/>
          </a:xfrm>
          <a:prstGeom prst="rect">
            <a:avLst/>
          </a:prstGeom>
          <a:noFill/>
          <a:ln w="19050">
            <a:solidFill>
              <a:srgbClr val="A6CEE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6CEE4"/>
                </a:solidFill>
              </a:rPr>
              <a:t>Casual User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9449C6-94D0-7F43-A9D0-B8F43FCD0B5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730390" y="4695906"/>
            <a:ext cx="162130" cy="615758"/>
          </a:xfrm>
          <a:prstGeom prst="line">
            <a:avLst/>
          </a:prstGeom>
          <a:ln w="19050">
            <a:solidFill>
              <a:srgbClr val="A6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242629-75A3-1040-9832-38D564155C3F}"/>
              </a:ext>
            </a:extLst>
          </p:cNvPr>
          <p:cNvSpPr txBox="1"/>
          <p:nvPr/>
        </p:nvSpPr>
        <p:spPr>
          <a:xfrm>
            <a:off x="6110775" y="915456"/>
            <a:ext cx="118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PM Rush Hour</a:t>
            </a: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1CC9C2E3-11E5-A94C-A7BD-D7CDF7D3D307}"/>
              </a:ext>
            </a:extLst>
          </p:cNvPr>
          <p:cNvSpPr/>
          <p:nvPr/>
        </p:nvSpPr>
        <p:spPr>
          <a:xfrm>
            <a:off x="6110769" y="962511"/>
            <a:ext cx="1188720" cy="4645152"/>
          </a:xfrm>
          <a:prstGeom prst="round2SameRect">
            <a:avLst/>
          </a:prstGeom>
          <a:solidFill>
            <a:schemeClr val="accent2">
              <a:alpha val="26000"/>
            </a:schemeClr>
          </a:solidFill>
          <a:ln>
            <a:solidFill>
              <a:schemeClr val="accent2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77CDE6E4-C105-5046-9D1A-2D9540F60824}"/>
              </a:ext>
            </a:extLst>
          </p:cNvPr>
          <p:cNvSpPr/>
          <p:nvPr/>
        </p:nvSpPr>
        <p:spPr>
          <a:xfrm>
            <a:off x="3462216" y="952765"/>
            <a:ext cx="548640" cy="4642469"/>
          </a:xfrm>
          <a:prstGeom prst="round2SameRect">
            <a:avLst/>
          </a:prstGeom>
          <a:solidFill>
            <a:schemeClr val="accent2">
              <a:alpha val="26000"/>
            </a:schemeClr>
          </a:solidFill>
          <a:ln>
            <a:solidFill>
              <a:schemeClr val="accent2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CD773-4C0C-F045-8554-8DEB3B4C0AA0}"/>
              </a:ext>
            </a:extLst>
          </p:cNvPr>
          <p:cNvSpPr txBox="1"/>
          <p:nvPr/>
        </p:nvSpPr>
        <p:spPr>
          <a:xfrm>
            <a:off x="3272669" y="962518"/>
            <a:ext cx="93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AM Rush Hour</a:t>
            </a:r>
          </a:p>
        </p:txBody>
      </p:sp>
    </p:spTree>
    <p:extLst>
      <p:ext uri="{BB962C8B-B14F-4D97-AF65-F5344CB8AC3E}">
        <p14:creationId xmlns:p14="http://schemas.microsoft.com/office/powerpoint/2010/main" val="307350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7955-8A3C-C147-BB34-0014DDEE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94518" y="477988"/>
            <a:ext cx="10515601" cy="5470381"/>
          </a:xfrm>
        </p:spPr>
        <p:txBody>
          <a:bodyPr>
            <a:normAutofit/>
          </a:bodyPr>
          <a:lstStyle/>
          <a:p>
            <a:r>
              <a:rPr lang="en-US" dirty="0"/>
              <a:t>Change x axis to 6 hour interval</a:t>
            </a:r>
          </a:p>
          <a:p>
            <a:r>
              <a:rPr lang="en-US" dirty="0"/>
              <a:t>Add second callout for AM rush hour</a:t>
            </a:r>
          </a:p>
          <a:p>
            <a:r>
              <a:rPr lang="en-US" dirty="0"/>
              <a:t>Change sub-header?</a:t>
            </a:r>
          </a:p>
          <a:p>
            <a:r>
              <a:rPr lang="en-US" dirty="0"/>
              <a:t>Step 3 – Target draft of Friday, </a:t>
            </a:r>
          </a:p>
          <a:p>
            <a:pPr lvl="1"/>
            <a:r>
              <a:rPr lang="en-US" dirty="0"/>
              <a:t>1 – Dan</a:t>
            </a:r>
          </a:p>
          <a:p>
            <a:pPr lvl="1"/>
            <a:r>
              <a:rPr lang="en-US" dirty="0"/>
              <a:t>2 – Matt</a:t>
            </a:r>
          </a:p>
          <a:p>
            <a:pPr lvl="1"/>
            <a:r>
              <a:rPr lang="en-US" dirty="0"/>
              <a:t>3 – Will</a:t>
            </a:r>
          </a:p>
          <a:p>
            <a:pPr lvl="1"/>
            <a:r>
              <a:rPr lang="en-US" dirty="0"/>
              <a:t>4 – Sam</a:t>
            </a:r>
          </a:p>
          <a:p>
            <a:pPr lvl="1"/>
            <a:r>
              <a:rPr lang="en-US" dirty="0"/>
              <a:t>5 – </a:t>
            </a:r>
            <a:r>
              <a:rPr lang="en-US" dirty="0" err="1"/>
              <a:t>Ansab</a:t>
            </a:r>
            <a:endParaRPr lang="en-US" dirty="0"/>
          </a:p>
          <a:p>
            <a:r>
              <a:rPr lang="en-US" dirty="0" err="1"/>
              <a:t>Ansab</a:t>
            </a:r>
            <a:r>
              <a:rPr lang="en-US" dirty="0"/>
              <a:t> will create final draft over weekend</a:t>
            </a:r>
          </a:p>
          <a:p>
            <a:r>
              <a:rPr lang="en-US" dirty="0"/>
              <a:t>Ryne can tweak visual Mon afternoon if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4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157</Words>
  <Application>Microsoft Macintosh PowerPoint</Application>
  <PresentationFormat>Custom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Burgess, Ryne Dalton</dc:creator>
  <cp:lastModifiedBy>Burgess, Ryne Dalton</cp:lastModifiedBy>
  <cp:revision>16</cp:revision>
  <dcterms:created xsi:type="dcterms:W3CDTF">2021-05-28T04:34:15Z</dcterms:created>
  <dcterms:modified xsi:type="dcterms:W3CDTF">2021-06-09T03:28:53Z</dcterms:modified>
</cp:coreProperties>
</file>